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56" r:id="rId5"/>
    <p:sldId id="257" r:id="rId6"/>
    <p:sldId id="260" r:id="rId7"/>
    <p:sldId id="262" r:id="rId8"/>
    <p:sldId id="263" r:id="rId9"/>
    <p:sldId id="265" r:id="rId10"/>
    <p:sldId id="266" r:id="rId11"/>
    <p:sldId id="267" r:id="rId12"/>
    <p:sldId id="264" r:id="rId13"/>
    <p:sldId id="261" r:id="rId14"/>
  </p:sldIdLst>
  <p:sldSz cx="24384000" cy="137160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47"/>
  </p:normalViewPr>
  <p:slideViewPr>
    <p:cSldViewPr snapToGrid="0" snapToObjects="1">
      <p:cViewPr varScale="1">
        <p:scale>
          <a:sx n="35" d="100"/>
          <a:sy n="35"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Shape 82"/>
          <p:cNvSpPr>
            <a:spLocks noGrp="1" noRot="1" noChangeAspect="1"/>
          </p:cNvSpPr>
          <p:nvPr>
            <p:ph type="sldImg"/>
          </p:nvPr>
        </p:nvSpPr>
        <p:spPr>
          <a:xfrm>
            <a:off x="406400" y="696913"/>
            <a:ext cx="6197600" cy="3486150"/>
          </a:xfrm>
          <a:prstGeom prst="rect">
            <a:avLst/>
          </a:prstGeom>
        </p:spPr>
        <p:txBody>
          <a:bodyPr lIns="93177" tIns="46589" rIns="93177" bIns="46589"/>
          <a:lstStyle/>
          <a:p>
            <a:endParaRPr/>
          </a:p>
        </p:txBody>
      </p:sp>
      <p:sp>
        <p:nvSpPr>
          <p:cNvPr id="83" name="Shape 83"/>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Portada">
    <p:spTree>
      <p:nvGrpSpPr>
        <p:cNvPr id="1" name=""/>
        <p:cNvGrpSpPr/>
        <p:nvPr/>
      </p:nvGrpSpPr>
      <p:grpSpPr>
        <a:xfrm>
          <a:off x="0" y="0"/>
          <a:ext cx="0" cy="0"/>
          <a:chOff x="0" y="0"/>
          <a:chExt cx="0" cy="0"/>
        </a:xfrm>
      </p:grpSpPr>
      <p:pic>
        <p:nvPicPr>
          <p:cNvPr id="12" name="image2.png" descr="image2.pn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3" name="Conector recto 6"/>
          <p:cNvSpPr/>
          <p:nvPr/>
        </p:nvSpPr>
        <p:spPr>
          <a:xfrm>
            <a:off x="9098697" y="7894780"/>
            <a:ext cx="1" cy="2188031"/>
          </a:xfrm>
          <a:prstGeom prst="line">
            <a:avLst/>
          </a:prstGeom>
          <a:ln w="57150">
            <a:solidFill>
              <a:srgbClr val="002060"/>
            </a:solidFill>
            <a:miter lim="400000"/>
          </a:ln>
        </p:spPr>
        <p:txBody>
          <a:bodyPr lIns="45718" tIns="45718" rIns="45718" bIns="45718"/>
          <a:lstStyle/>
          <a:p>
            <a:endParaRPr/>
          </a:p>
        </p:txBody>
      </p:sp>
      <p:sp>
        <p:nvSpPr>
          <p:cNvPr id="14" name="Title Text"/>
          <p:cNvSpPr txBox="1">
            <a:spLocks noGrp="1"/>
          </p:cNvSpPr>
          <p:nvPr>
            <p:ph type="title"/>
          </p:nvPr>
        </p:nvSpPr>
        <p:spPr>
          <a:xfrm>
            <a:off x="9399956" y="7934504"/>
            <a:ext cx="14722619" cy="5516941"/>
          </a:xfrm>
          <a:prstGeom prst="rect">
            <a:avLst/>
          </a:prstGeom>
        </p:spPr>
        <p:txBody>
          <a:bodyPr anchor="t">
            <a:normAutofit/>
          </a:bodyPr>
          <a:lstStyle>
            <a:lvl1pPr algn="l">
              <a:defRPr sz="12000" b="1">
                <a:solidFill>
                  <a:srgbClr val="092F57"/>
                </a:solidFill>
                <a:latin typeface="Arial"/>
                <a:ea typeface="Arial"/>
                <a:cs typeface="Arial"/>
                <a:sym typeface="Arial"/>
              </a:defRPr>
            </a:lvl1pPr>
          </a:lstStyle>
          <a:p>
            <a:r>
              <a:rPr lang="es-ES" smtClean="0"/>
              <a:t>Haga clic para modificar el estilo de título del patrón</a:t>
            </a: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ortada capítulo">
    <p:spTree>
      <p:nvGrpSpPr>
        <p:cNvPr id="1" name=""/>
        <p:cNvGrpSpPr/>
        <p:nvPr/>
      </p:nvGrpSpPr>
      <p:grpSpPr>
        <a:xfrm>
          <a:off x="0" y="0"/>
          <a:ext cx="0" cy="0"/>
          <a:chOff x="0" y="0"/>
          <a:chExt cx="0" cy="0"/>
        </a:xfrm>
      </p:grpSpPr>
      <p:pic>
        <p:nvPicPr>
          <p:cNvPr id="22" name="image4.png" descr="image4.pn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23" name="Title Text"/>
          <p:cNvSpPr txBox="1">
            <a:spLocks noGrp="1"/>
          </p:cNvSpPr>
          <p:nvPr>
            <p:ph type="title"/>
          </p:nvPr>
        </p:nvSpPr>
        <p:spPr>
          <a:xfrm>
            <a:off x="9870168" y="9407675"/>
            <a:ext cx="12834257" cy="2286002"/>
          </a:xfrm>
          <a:prstGeom prst="rect">
            <a:avLst/>
          </a:prstGeom>
        </p:spPr>
        <p:txBody>
          <a:bodyPr anchor="t">
            <a:normAutofit/>
          </a:bodyPr>
          <a:lstStyle>
            <a:lvl1pPr algn="l">
              <a:defRPr sz="9600" b="1">
                <a:solidFill>
                  <a:srgbClr val="092F57"/>
                </a:solidFill>
                <a:latin typeface="Arial"/>
                <a:ea typeface="Arial"/>
                <a:cs typeface="Arial"/>
                <a:sym typeface="Arial"/>
              </a:defRPr>
            </a:lvl1pPr>
          </a:lstStyle>
          <a:p>
            <a:r>
              <a:rPr lang="es-ES" smtClean="0"/>
              <a:t>Haga clic para modificar el estilo de título del patrón</a:t>
            </a:r>
            <a:endParaRPr/>
          </a:p>
        </p:txBody>
      </p:sp>
      <p:sp>
        <p:nvSpPr>
          <p:cNvPr id="24" name="Conector recto 5"/>
          <p:cNvSpPr/>
          <p:nvPr/>
        </p:nvSpPr>
        <p:spPr>
          <a:xfrm>
            <a:off x="9535886" y="9372600"/>
            <a:ext cx="1" cy="2188030"/>
          </a:xfrm>
          <a:prstGeom prst="line">
            <a:avLst/>
          </a:prstGeom>
          <a:ln w="57150">
            <a:solidFill>
              <a:srgbClr val="002060"/>
            </a:solidFill>
            <a:miter lim="400000"/>
          </a:ln>
        </p:spPr>
        <p:txBody>
          <a:bodyPr lIns="45718" tIns="45718" rIns="45718" bIns="45718"/>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exto o gráficos">
    <p:spTree>
      <p:nvGrpSpPr>
        <p:cNvPr id="1" name=""/>
        <p:cNvGrpSpPr/>
        <p:nvPr/>
      </p:nvGrpSpPr>
      <p:grpSpPr>
        <a:xfrm>
          <a:off x="0" y="0"/>
          <a:ext cx="0" cy="0"/>
          <a:chOff x="0" y="0"/>
          <a:chExt cx="0" cy="0"/>
        </a:xfrm>
      </p:grpSpPr>
      <p:sp>
        <p:nvSpPr>
          <p:cNvPr id="67" name="Title Text"/>
          <p:cNvSpPr txBox="1">
            <a:spLocks noGrp="1"/>
          </p:cNvSpPr>
          <p:nvPr>
            <p:ph type="body" sz="quarter" idx="13"/>
          </p:nvPr>
        </p:nvSpPr>
        <p:spPr>
          <a:xfrm>
            <a:off x="6955970" y="12466122"/>
            <a:ext cx="16949060" cy="942812"/>
          </a:xfrm>
          <a:prstGeom prst="rect">
            <a:avLst/>
          </a:prstGeom>
        </p:spPr>
        <p:txBody>
          <a:bodyPr/>
          <a:lstStyle>
            <a:lvl1pPr marL="0" indent="0">
              <a:spcBef>
                <a:spcPts val="0"/>
              </a:spcBef>
              <a:buSzTx/>
              <a:buNone/>
              <a:defRPr sz="6000">
                <a:solidFill>
                  <a:srgbClr val="092F57"/>
                </a:solidFill>
                <a:latin typeface="Arial"/>
                <a:ea typeface="Arial"/>
                <a:cs typeface="Arial"/>
                <a:sym typeface="Arial"/>
              </a:defRPr>
            </a:lvl1pPr>
          </a:lstStyle>
          <a:p>
            <a:pPr lvl="0"/>
            <a:r>
              <a:rPr lang="es-ES" smtClean="0"/>
              <a:t>Editar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Salida Institucional">
    <p:spTree>
      <p:nvGrpSpPr>
        <p:cNvPr id="1" name=""/>
        <p:cNvGrpSpPr/>
        <p:nvPr/>
      </p:nvGrpSpPr>
      <p:grpSpPr>
        <a:xfrm>
          <a:off x="0" y="0"/>
          <a:ext cx="0" cy="0"/>
          <a:chOff x="0" y="0"/>
          <a:chExt cx="0" cy="0"/>
        </a:xfrm>
      </p:grpSpPr>
      <p:pic>
        <p:nvPicPr>
          <p:cNvPr id="75" name="image5.png" descr="image5.png"/>
          <p:cNvPicPr>
            <a:picLocks noChangeAspect="1"/>
          </p:cNvPicPr>
          <p:nvPr/>
        </p:nvPicPr>
        <p:blipFill>
          <a:blip r:embed="rId2">
            <a:extLst/>
          </a:blip>
          <a:stretch>
            <a:fillRect/>
          </a:stretch>
        </p:blipFill>
        <p:spPr>
          <a:xfrm>
            <a:off x="-1" y="1714"/>
            <a:ext cx="24384001" cy="13712573"/>
          </a:xfrm>
          <a:prstGeom prst="rect">
            <a:avLst/>
          </a:prstGeom>
          <a:ln w="12700">
            <a:miter lim="400000"/>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Template_PPT_Luque_20190124-1454_Interior.png" descr="Template_PPT_Luque_20190124-1454_Interior.png"/>
          <p:cNvPicPr>
            <a:picLocks noChangeAspect="1"/>
          </p:cNvPicPr>
          <p:nvPr/>
        </p:nvPicPr>
        <p:blipFill>
          <a:blip r:embed="rId6">
            <a:extLst/>
          </a:blip>
          <a:stretch>
            <a:fillRect/>
          </a:stretch>
        </p:blipFill>
        <p:spPr>
          <a:xfrm>
            <a:off x="-1" y="1714"/>
            <a:ext cx="24384001" cy="13712573"/>
          </a:xfrm>
          <a:prstGeom prst="rect">
            <a:avLst/>
          </a:prstGeom>
          <a:ln w="12700">
            <a:miter lim="400000"/>
          </a:ln>
        </p:spPr>
      </p:pic>
      <p:sp>
        <p:nvSpPr>
          <p:cNvPr id="3" name="Title Text"/>
          <p:cNvSpPr txBox="1">
            <a:spLocks noGrp="1"/>
          </p:cNvSpPr>
          <p:nvPr>
            <p:ph type="title"/>
          </p:nvPr>
        </p:nvSpPr>
        <p:spPr>
          <a:xfrm>
            <a:off x="1219200" y="184149"/>
            <a:ext cx="21945600" cy="3016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4" name="Body Level One…"/>
          <p:cNvSpPr txBox="1">
            <a:spLocks noGrp="1"/>
          </p:cNvSpPr>
          <p:nvPr>
            <p:ph type="body" idx="1"/>
          </p:nvPr>
        </p:nvSpPr>
        <p:spPr>
          <a:xfrm>
            <a:off x="1219200" y="3200400"/>
            <a:ext cx="21945600" cy="1051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Lst>
  <p:transition spd="med"/>
  <p:txStyles>
    <p:title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1pPr>
      <a:lvl2pPr marL="127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2pPr>
      <a:lvl3pPr marL="190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3pPr>
      <a:lvl4pPr marL="254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4pPr>
      <a:lvl5pPr marL="317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5pPr>
      <a:lvl6pPr marL="381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6pPr>
      <a:lvl7pPr marL="444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7pPr>
      <a:lvl8pPr marL="5080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8pPr>
      <a:lvl9pPr marL="5715000" marR="0" indent="-635000" algn="l" defTabSz="825500" rtl="0" eaLnBrk="1" latinLnBrk="0" hangingPunct="1">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mj-lt"/>
          <a:ea typeface="+mj-ea"/>
          <a:cs typeface="+mj-cs"/>
          <a:sym typeface="Helvetica Neue"/>
        </a:defRPr>
      </a:lvl9pPr>
    </p:bodyStyle>
    <p:otherStyle>
      <a:lvl1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1pPr>
      <a:lvl2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2pPr>
      <a:lvl3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3pPr>
      <a:lvl4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4pPr>
      <a:lvl5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5pPr>
      <a:lvl6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6pPr>
      <a:lvl7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7pPr>
      <a:lvl8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8pPr>
      <a:lvl9pPr marL="0" marR="0" indent="0" algn="r" defTabSz="825500" rtl="0" eaLnBrk="1" latinLnBrk="0" hangingPunct="1">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ítulo 2"/>
          <p:cNvSpPr txBox="1">
            <a:spLocks noGrp="1"/>
          </p:cNvSpPr>
          <p:nvPr>
            <p:ph type="title"/>
          </p:nvPr>
        </p:nvSpPr>
        <p:spPr>
          <a:xfrm>
            <a:off x="9769639" y="7332927"/>
            <a:ext cx="11959391" cy="3375180"/>
          </a:xfrm>
          <a:prstGeom prst="rect">
            <a:avLst/>
          </a:prstGeom>
        </p:spPr>
        <p:txBody>
          <a:bodyPr>
            <a:normAutofit/>
          </a:bodyPr>
          <a:lstStyle/>
          <a:p>
            <a:r>
              <a:rPr lang="es-MX" sz="10000" dirty="0" smtClean="0">
                <a:latin typeface="Times New Roman" panose="02020603050405020304" pitchFamily="18" charset="0"/>
                <a:cs typeface="Times New Roman" panose="02020603050405020304" pitchFamily="18" charset="0"/>
              </a:rPr>
              <a:t>Modelo de Costos </a:t>
            </a:r>
            <a:br>
              <a:rPr lang="es-MX" sz="10000" dirty="0" smtClean="0">
                <a:latin typeface="Times New Roman" panose="02020603050405020304" pitchFamily="18" charset="0"/>
                <a:cs typeface="Times New Roman" panose="02020603050405020304" pitchFamily="18" charset="0"/>
              </a:rPr>
            </a:br>
            <a:r>
              <a:rPr lang="es-MX" sz="10000" dirty="0" smtClean="0">
                <a:latin typeface="Times New Roman" panose="02020603050405020304" pitchFamily="18" charset="0"/>
                <a:cs typeface="Times New Roman" panose="02020603050405020304" pitchFamily="18" charset="0"/>
              </a:rPr>
              <a:t>por Proceso</a:t>
            </a:r>
            <a:endParaRPr sz="10000" dirty="0">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ítulo 1"/>
          <p:cNvSpPr txBox="1">
            <a:spLocks noGrp="1"/>
          </p:cNvSpPr>
          <p:nvPr>
            <p:ph type="title"/>
          </p:nvPr>
        </p:nvSpPr>
        <p:spPr>
          <a:xfrm>
            <a:off x="9870168" y="9095874"/>
            <a:ext cx="13471095" cy="3777916"/>
          </a:xfrm>
          <a:prstGeom prst="rect">
            <a:avLst/>
          </a:prstGeom>
        </p:spPr>
        <p:txBody>
          <a:bodyPr>
            <a:normAutofit/>
          </a:bodyPr>
          <a:lstStyle/>
          <a:p>
            <a:r>
              <a:rPr lang="es-MX" sz="8000" dirty="0" smtClean="0"/>
              <a:t>Comité de Aseguramiento de la Calidad</a:t>
            </a:r>
            <a:endParaRPr sz="8000"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Text"/>
          <p:cNvSpPr txBox="1">
            <a:spLocks noGrp="1"/>
          </p:cNvSpPr>
          <p:nvPr>
            <p:ph type="body" idx="13"/>
          </p:nvPr>
        </p:nvSpPr>
        <p:spPr>
          <a:prstGeom prst="rect">
            <a:avLst/>
          </a:prstGeom>
        </p:spPr>
        <p:txBody>
          <a:bodyPr/>
          <a:lstStyle/>
          <a:p>
            <a:r>
              <a:rPr lang="es-MX" dirty="0" smtClean="0"/>
              <a:t>Modelo de Costos por Procesos</a:t>
            </a:r>
            <a:endParaRPr dirty="0"/>
          </a:p>
        </p:txBody>
      </p:sp>
      <p:sp>
        <p:nvSpPr>
          <p:cNvPr id="3" name="Título 18"/>
          <p:cNvSpPr txBox="1">
            <a:spLocks/>
          </p:cNvSpPr>
          <p:nvPr/>
        </p:nvSpPr>
        <p:spPr>
          <a:xfrm>
            <a:off x="1636295" y="733454"/>
            <a:ext cx="11881060" cy="1430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a:lstStyle>
          <a:p>
            <a:pPr algn="l"/>
            <a:r>
              <a:rPr lang="es-MX" sz="6000" dirty="0">
                <a:solidFill>
                  <a:schemeClr val="accent1">
                    <a:lumMod val="50000"/>
                  </a:schemeClr>
                </a:solidFill>
              </a:rPr>
              <a:t>Antecedentes</a:t>
            </a:r>
            <a:endParaRPr lang="en-US" sz="6000" dirty="0">
              <a:solidFill>
                <a:schemeClr val="accent1">
                  <a:lumMod val="50000"/>
                </a:schemeClr>
              </a:solidFill>
            </a:endParaRPr>
          </a:p>
        </p:txBody>
      </p:sp>
      <p:sp>
        <p:nvSpPr>
          <p:cNvPr id="2" name="Rectángulo 1"/>
          <p:cNvSpPr/>
          <p:nvPr/>
        </p:nvSpPr>
        <p:spPr>
          <a:xfrm>
            <a:off x="1636295" y="2348544"/>
            <a:ext cx="20790568" cy="8803949"/>
          </a:xfrm>
          <a:prstGeom prst="rect">
            <a:avLst/>
          </a:prstGeom>
        </p:spPr>
        <p:txBody>
          <a:bodyPr wrap="square">
            <a:spAutoFit/>
          </a:bodyPr>
          <a:lstStyle/>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De acuerdo a la Actividad específica registrada por la Dirección General de Administración en el PAEG, durante 2018 se diseñó la metodología para el MCP, la cual fue aplicada mediante una prueba piloto que incluyó los siguientes proyectos de Interés Nacional:</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 </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es-MX" sz="3400" dirty="0">
                <a:latin typeface="Calibri" panose="020F0502020204030204" pitchFamily="34" charset="0"/>
                <a:ea typeface="Times New Roman" panose="02020603050405020304" pitchFamily="18" charset="0"/>
                <a:cs typeface="Times New Roman" panose="02020603050405020304" pitchFamily="18" charset="0"/>
              </a:rPr>
              <a:t>Encuesta nacional de ocupación y empleo (ENOE),</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es-MX" sz="3400" dirty="0">
                <a:latin typeface="Calibri" panose="020F0502020204030204" pitchFamily="34" charset="0"/>
                <a:ea typeface="Times New Roman" panose="02020603050405020304" pitchFamily="18" charset="0"/>
                <a:cs typeface="Times New Roman" panose="02020603050405020304" pitchFamily="18" charset="0"/>
              </a:rPr>
              <a:t>Encuesta nacional de victimización y percepción sobre la seguridad pública (ENVIPE),</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es-MX" sz="3400" dirty="0">
                <a:latin typeface="Calibri" panose="020F0502020204030204" pitchFamily="34" charset="0"/>
                <a:ea typeface="Times New Roman" panose="02020603050405020304" pitchFamily="18" charset="0"/>
                <a:cs typeface="Times New Roman" panose="02020603050405020304" pitchFamily="18" charset="0"/>
              </a:rPr>
              <a:t>Encuestas manufactureras,</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es-MX" sz="3400" dirty="0">
                <a:latin typeface="Calibri" panose="020F0502020204030204" pitchFamily="34" charset="0"/>
                <a:ea typeface="Times New Roman" panose="02020603050405020304" pitchFamily="18" charset="0"/>
                <a:cs typeface="Times New Roman" panose="02020603050405020304" pitchFamily="18" charset="0"/>
              </a:rPr>
              <a:t>Carta de uso de suelo y vegetación.</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 </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Durante los primeros meses de 2019 se modificaron elementos en la metodología, principalmente para obtener los Costos Indirectos de los proyectos de Interés Nacional.</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 </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Con las modificaciones mencionadas se obtiene una información más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precisa, </a:t>
            </a:r>
            <a:r>
              <a:rPr lang="es-MX" sz="3400" dirty="0">
                <a:latin typeface="Calibri" panose="020F0502020204030204" pitchFamily="34" charset="0"/>
                <a:ea typeface="Times New Roman" panose="02020603050405020304" pitchFamily="18" charset="0"/>
                <a:cs typeface="Times New Roman" panose="02020603050405020304" pitchFamily="18" charset="0"/>
              </a:rPr>
              <a:t>acreditando l</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a </a:t>
            </a:r>
            <a:r>
              <a:rPr lang="es-MX" sz="3400" dirty="0">
                <a:latin typeface="Calibri" panose="020F0502020204030204" pitchFamily="34" charset="0"/>
                <a:ea typeface="Times New Roman" panose="02020603050405020304" pitchFamily="18" charset="0"/>
                <a:cs typeface="Times New Roman" panose="02020603050405020304" pitchFamily="18" charset="0"/>
              </a:rPr>
              <a:t>viabilidad del procedimiento para la aplicación de la metodología </a:t>
            </a: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considerando</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 </a:t>
            </a:r>
            <a:r>
              <a:rPr lang="es-MX" sz="3400" dirty="0">
                <a:latin typeface="Calibri" panose="020F0502020204030204" pitchFamily="34" charset="0"/>
                <a:ea typeface="Times New Roman" panose="02020603050405020304" pitchFamily="18" charset="0"/>
                <a:cs typeface="Times New Roman" panose="02020603050405020304" pitchFamily="18" charset="0"/>
              </a:rPr>
              <a:t>el </a:t>
            </a:r>
            <a:r>
              <a:rPr lang="es-MX" sz="3400" b="1" dirty="0">
                <a:latin typeface="Calibri" panose="020F0502020204030204" pitchFamily="34" charset="0"/>
                <a:ea typeface="Times New Roman" panose="02020603050405020304" pitchFamily="18" charset="0"/>
                <a:cs typeface="Times New Roman" panose="02020603050405020304" pitchFamily="18" charset="0"/>
              </a:rPr>
              <a:t>presupuesto ejercido</a:t>
            </a:r>
            <a:r>
              <a:rPr lang="es-MX" sz="3400" dirty="0">
                <a:latin typeface="Calibri" panose="020F0502020204030204" pitchFamily="34" charset="0"/>
                <a:ea typeface="Times New Roman" panose="02020603050405020304" pitchFamily="18" charset="0"/>
                <a:cs typeface="Times New Roman" panose="02020603050405020304" pitchFamily="18" charset="0"/>
              </a:rPr>
              <a:t> registrado en el Sistema de Administración Presupuestal y Financiera (SAPFIN).</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Text"/>
          <p:cNvSpPr txBox="1">
            <a:spLocks noGrp="1"/>
          </p:cNvSpPr>
          <p:nvPr>
            <p:ph type="body" idx="13"/>
          </p:nvPr>
        </p:nvSpPr>
        <p:spPr>
          <a:prstGeom prst="rect">
            <a:avLst/>
          </a:prstGeom>
        </p:spPr>
        <p:txBody>
          <a:bodyPr/>
          <a:lstStyle/>
          <a:p>
            <a:r>
              <a:rPr lang="es-MX" dirty="0" smtClean="0"/>
              <a:t>Modelo de Costos por Procesos</a:t>
            </a:r>
            <a:endParaRPr dirty="0"/>
          </a:p>
        </p:txBody>
      </p:sp>
      <p:sp>
        <p:nvSpPr>
          <p:cNvPr id="3" name="Título 18"/>
          <p:cNvSpPr txBox="1">
            <a:spLocks/>
          </p:cNvSpPr>
          <p:nvPr/>
        </p:nvSpPr>
        <p:spPr>
          <a:xfrm>
            <a:off x="1636294" y="998149"/>
            <a:ext cx="16050127" cy="1430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a:lstStyle>
          <a:p>
            <a:pPr algn="l"/>
            <a:r>
              <a:rPr lang="es-MX" sz="6000" dirty="0" smtClean="0">
                <a:solidFill>
                  <a:schemeClr val="accent1">
                    <a:lumMod val="50000"/>
                  </a:schemeClr>
                </a:solidFill>
              </a:rPr>
              <a:t>Modelo de Costos por Proceso (MCP)</a:t>
            </a:r>
            <a:endParaRPr lang="en-US" sz="6000" dirty="0">
              <a:solidFill>
                <a:schemeClr val="accent1">
                  <a:lumMod val="50000"/>
                </a:schemeClr>
              </a:solidFill>
            </a:endParaRPr>
          </a:p>
        </p:txBody>
      </p:sp>
      <p:sp>
        <p:nvSpPr>
          <p:cNvPr id="5" name="Rectángulo 4"/>
          <p:cNvSpPr/>
          <p:nvPr/>
        </p:nvSpPr>
        <p:spPr>
          <a:xfrm>
            <a:off x="1636293" y="2551660"/>
            <a:ext cx="20838695" cy="8622360"/>
          </a:xfrm>
          <a:prstGeom prst="rect">
            <a:avLst/>
          </a:prstGeom>
        </p:spPr>
        <p:txBody>
          <a:bodyPr wrap="square">
            <a:spAutoFit/>
          </a:bodyPr>
          <a:lstStyle/>
          <a:p>
            <a:pPr algn="just">
              <a:lnSpc>
                <a:spcPct val="115000"/>
              </a:lnSpc>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El </a:t>
            </a:r>
            <a:r>
              <a:rPr lang="es-MX" sz="3400" dirty="0">
                <a:latin typeface="Calibri" panose="020F0502020204030204" pitchFamily="34" charset="0"/>
                <a:ea typeface="Times New Roman" panose="02020603050405020304" pitchFamily="18" charset="0"/>
                <a:cs typeface="Times New Roman" panose="02020603050405020304" pitchFamily="18" charset="0"/>
              </a:rPr>
              <a:t>Modelo de Costos por Proceso, se determinó considerando tres referentes obligados</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lnSpc>
                <a:spcPct val="115000"/>
              </a:lnSpc>
            </a:pPr>
            <a:endParaRPr lang="es-MX" sz="2000" dirty="0" smtClean="0">
              <a:latin typeface="Calibri" panose="020F0502020204030204" pitchFamily="34" charset="0"/>
              <a:ea typeface="Times New Roman" panose="02020603050405020304" pitchFamily="18" charset="0"/>
              <a:cs typeface="Times New Roman" panose="02020603050405020304" pitchFamily="18" charset="0"/>
            </a:endParaRPr>
          </a:p>
          <a:p>
            <a:pPr marL="514350" indent="-514350" algn="just">
              <a:lnSpc>
                <a:spcPct val="115000"/>
              </a:lnSpc>
              <a:buFont typeface="+mj-lt"/>
              <a:buAutoNum type="arabicPeriod"/>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Modelo </a:t>
            </a:r>
            <a:r>
              <a:rPr lang="es-MX" sz="3400" dirty="0">
                <a:latin typeface="Calibri" panose="020F0502020204030204" pitchFamily="34" charset="0"/>
                <a:ea typeface="Times New Roman" panose="02020603050405020304" pitchFamily="18" charset="0"/>
                <a:cs typeface="Times New Roman" panose="02020603050405020304" pitchFamily="18" charset="0"/>
              </a:rPr>
              <a:t>de Proceso Estadístico y Geográfico, </a:t>
            </a:r>
            <a:endParaRPr lang="es-MX" sz="3400" dirty="0" smtClean="0">
              <a:latin typeface="Calibri" panose="020F0502020204030204" pitchFamily="34" charset="0"/>
              <a:ea typeface="Times New Roman" panose="02020603050405020304" pitchFamily="18" charset="0"/>
              <a:cs typeface="Times New Roman" panose="02020603050405020304" pitchFamily="18" charset="0"/>
            </a:endParaRPr>
          </a:p>
          <a:p>
            <a:pPr marL="514350" indent="-514350" algn="just">
              <a:lnSpc>
                <a:spcPct val="115000"/>
              </a:lnSpc>
              <a:buFont typeface="+mj-lt"/>
              <a:buAutoNum type="arabicPeriod"/>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Norma </a:t>
            </a:r>
            <a:r>
              <a:rPr lang="es-MX" sz="3400" dirty="0">
                <a:latin typeface="Calibri" panose="020F0502020204030204" pitchFamily="34" charset="0"/>
                <a:ea typeface="Times New Roman" panose="02020603050405020304" pitchFamily="18" charset="0"/>
                <a:cs typeface="Times New Roman" panose="02020603050405020304" pitchFamily="18" charset="0"/>
              </a:rPr>
              <a:t>técnica del proceso de producción de información estadística y geográfica para el Instituto Nacional de Estadística y Geografía y </a:t>
            </a:r>
            <a:endParaRPr lang="es-MX" sz="3400" dirty="0" smtClean="0">
              <a:latin typeface="Calibri" panose="020F0502020204030204" pitchFamily="34" charset="0"/>
              <a:ea typeface="Times New Roman" panose="02020603050405020304" pitchFamily="18" charset="0"/>
              <a:cs typeface="Times New Roman" panose="02020603050405020304" pitchFamily="18" charset="0"/>
            </a:endParaRPr>
          </a:p>
          <a:p>
            <a:pPr marL="514350" indent="-514350" algn="just">
              <a:lnSpc>
                <a:spcPct val="115000"/>
              </a:lnSpc>
              <a:buFont typeface="+mj-lt"/>
              <a:buAutoNum type="arabicPeriod"/>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Norma </a:t>
            </a:r>
            <a:r>
              <a:rPr lang="es-MX" sz="3400" dirty="0">
                <a:latin typeface="Calibri" panose="020F0502020204030204" pitchFamily="34" charset="0"/>
                <a:ea typeface="Times New Roman" panose="02020603050405020304" pitchFamily="18" charset="0"/>
                <a:cs typeface="Times New Roman" panose="02020603050405020304" pitchFamily="18" charset="0"/>
              </a:rPr>
              <a:t>para el ejercicio del presupuesto del INEGI.</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La Dirección General de Administración presenta el </a:t>
            </a:r>
            <a:r>
              <a:rPr lang="es-MX" sz="3400" i="1" dirty="0">
                <a:latin typeface="Calibri" panose="020F0502020204030204" pitchFamily="34" charset="0"/>
                <a:ea typeface="Times New Roman" panose="02020603050405020304" pitchFamily="18" charset="0"/>
                <a:cs typeface="Times New Roman" panose="02020603050405020304" pitchFamily="18" charset="0"/>
              </a:rPr>
              <a:t>Modelo de Costos por Proceso (MCP)</a:t>
            </a:r>
            <a:r>
              <a:rPr lang="es-MX" sz="3400" dirty="0">
                <a:latin typeface="Calibri" panose="020F0502020204030204" pitchFamily="34" charset="0"/>
                <a:ea typeface="Times New Roman" panose="02020603050405020304" pitchFamily="18" charset="0"/>
                <a:cs typeface="Times New Roman" panose="02020603050405020304" pitchFamily="18" charset="0"/>
              </a:rPr>
              <a:t>, que es el esquema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para obtener </a:t>
            </a:r>
            <a:r>
              <a:rPr lang="es-MX" sz="3400" dirty="0">
                <a:latin typeface="Calibri" panose="020F0502020204030204" pitchFamily="34" charset="0"/>
                <a:ea typeface="Times New Roman" panose="02020603050405020304" pitchFamily="18" charset="0"/>
                <a:cs typeface="Times New Roman" panose="02020603050405020304" pitchFamily="18" charset="0"/>
              </a:rPr>
              <a:t>los </a:t>
            </a:r>
            <a:r>
              <a:rPr lang="es-MX" sz="3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costos </a:t>
            </a: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directos e indirectos </a:t>
            </a:r>
            <a:r>
              <a:rPr lang="es-MX" sz="3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del </a:t>
            </a:r>
            <a:r>
              <a:rPr lang="es-MX" sz="3400" dirty="0">
                <a:latin typeface="Calibri" panose="020F0502020204030204" pitchFamily="34" charset="0"/>
                <a:ea typeface="Times New Roman" panose="02020603050405020304" pitchFamily="18" charset="0"/>
                <a:cs typeface="Times New Roman" panose="02020603050405020304" pitchFamily="18" charset="0"/>
              </a:rPr>
              <a:t>área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temática, así como </a:t>
            </a:r>
            <a:r>
              <a:rPr lang="es-MX" sz="3400" dirty="0">
                <a:latin typeface="Calibri" panose="020F0502020204030204" pitchFamily="34" charset="0"/>
                <a:ea typeface="Times New Roman" panose="02020603050405020304" pitchFamily="18" charset="0"/>
                <a:cs typeface="Times New Roman" panose="02020603050405020304" pitchFamily="18" charset="0"/>
              </a:rPr>
              <a:t>los costos indirectos institucionales de un Programa de Información por Fase del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MPEG </a:t>
            </a:r>
            <a:r>
              <a:rPr lang="es-MX" sz="3400" dirty="0">
                <a:latin typeface="Calibri" panose="020F0502020204030204" pitchFamily="34" charset="0"/>
                <a:ea typeface="Times New Roman" panose="02020603050405020304" pitchFamily="18" charset="0"/>
                <a:cs typeface="Times New Roman" panose="02020603050405020304" pitchFamily="18" charset="0"/>
              </a:rPr>
              <a:t>mediante la determinación de una </a:t>
            </a:r>
            <a:r>
              <a:rPr lang="es-MX" sz="3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Matriz de </a:t>
            </a: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factores de ponderación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que </a:t>
            </a:r>
            <a:r>
              <a:rPr lang="es-MX" sz="3400" dirty="0">
                <a:latin typeface="Calibri" panose="020F0502020204030204" pitchFamily="34" charset="0"/>
                <a:ea typeface="Times New Roman" panose="02020603050405020304" pitchFamily="18" charset="0"/>
                <a:cs typeface="Times New Roman" panose="02020603050405020304" pitchFamily="18" charset="0"/>
              </a:rPr>
              <a:t>realizará el responsable de cada Programa. </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 </a:t>
            </a:r>
            <a:endParaRPr lang="es-MX" sz="34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Estos factores </a:t>
            </a:r>
            <a:r>
              <a:rPr lang="es-MX" sz="3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 </a:t>
            </a: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ponderación, reflejan </a:t>
            </a:r>
            <a:r>
              <a:rPr lang="es-MX" sz="3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la </a:t>
            </a: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participación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relativa </a:t>
            </a:r>
            <a:r>
              <a:rPr lang="es-MX" sz="3400" dirty="0">
                <a:latin typeface="Calibri" panose="020F0502020204030204" pitchFamily="34" charset="0"/>
                <a:ea typeface="Times New Roman" panose="02020603050405020304" pitchFamily="18" charset="0"/>
                <a:cs typeface="Times New Roman" panose="02020603050405020304" pitchFamily="18" charset="0"/>
              </a:rPr>
              <a:t>de las </a:t>
            </a:r>
            <a:r>
              <a:rPr lang="es-MX" sz="3400" dirty="0" err="1">
                <a:latin typeface="Calibri" panose="020F0502020204030204" pitchFamily="34" charset="0"/>
                <a:ea typeface="Times New Roman" panose="02020603050405020304" pitchFamily="18" charset="0"/>
                <a:cs typeface="Times New Roman" panose="02020603050405020304" pitchFamily="18" charset="0"/>
              </a:rPr>
              <a:t>macroactividades</a:t>
            </a:r>
            <a:r>
              <a:rPr lang="es-MX" sz="3400" dirty="0">
                <a:latin typeface="Calibri" panose="020F0502020204030204" pitchFamily="34" charset="0"/>
                <a:ea typeface="Times New Roman" panose="02020603050405020304" pitchFamily="18" charset="0"/>
                <a:cs typeface="Times New Roman" panose="02020603050405020304" pitchFamily="18" charset="0"/>
              </a:rPr>
              <a:t>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de la estructura programática Institucional que </a:t>
            </a:r>
            <a:r>
              <a:rPr lang="es-MX" sz="3400" dirty="0">
                <a:latin typeface="Calibri" panose="020F0502020204030204" pitchFamily="34" charset="0"/>
                <a:ea typeface="Times New Roman" panose="02020603050405020304" pitchFamily="18" charset="0"/>
                <a:cs typeface="Times New Roman" panose="02020603050405020304" pitchFamily="18" charset="0"/>
              </a:rPr>
              <a:t>inciden de manera directa o </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parcial, </a:t>
            </a:r>
            <a:r>
              <a:rPr lang="es-MX" sz="3400" dirty="0">
                <a:latin typeface="Calibri" panose="020F0502020204030204" pitchFamily="34" charset="0"/>
                <a:ea typeface="Times New Roman" panose="02020603050405020304" pitchFamily="18" charset="0"/>
                <a:cs typeface="Times New Roman" panose="02020603050405020304" pitchFamily="18" charset="0"/>
              </a:rPr>
              <a:t>en el costo total de un Programa de Información.</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53674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Text"/>
          <p:cNvSpPr txBox="1">
            <a:spLocks noGrp="1"/>
          </p:cNvSpPr>
          <p:nvPr>
            <p:ph type="body" idx="13"/>
          </p:nvPr>
        </p:nvSpPr>
        <p:spPr>
          <a:prstGeom prst="rect">
            <a:avLst/>
          </a:prstGeom>
        </p:spPr>
        <p:txBody>
          <a:bodyPr/>
          <a:lstStyle/>
          <a:p>
            <a:r>
              <a:rPr lang="es-MX" dirty="0"/>
              <a:t>Resultados prueba piloto 2018</a:t>
            </a:r>
          </a:p>
        </p:txBody>
      </p:sp>
      <p:sp>
        <p:nvSpPr>
          <p:cNvPr id="3" name="Título 18"/>
          <p:cNvSpPr txBox="1">
            <a:spLocks/>
          </p:cNvSpPr>
          <p:nvPr/>
        </p:nvSpPr>
        <p:spPr>
          <a:xfrm>
            <a:off x="1636294" y="805645"/>
            <a:ext cx="20549934" cy="1430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a:lstStyle>
          <a:p>
            <a:pPr algn="l"/>
            <a:r>
              <a:rPr lang="es-MX" sz="6000" dirty="0">
                <a:solidFill>
                  <a:schemeClr val="accent1">
                    <a:lumMod val="50000"/>
                  </a:schemeClr>
                </a:solidFill>
              </a:rPr>
              <a:t>Encuesta nacional de ocupación y empleo (ENOE)</a:t>
            </a:r>
            <a:endParaRPr lang="en-US" sz="6000" dirty="0">
              <a:solidFill>
                <a:schemeClr val="accent1">
                  <a:lumMod val="50000"/>
                </a:schemeClr>
              </a:solidFill>
            </a:endParaRPr>
          </a:p>
        </p:txBody>
      </p:sp>
      <p:pic>
        <p:nvPicPr>
          <p:cNvPr id="4" name="Imagen 3"/>
          <p:cNvPicPr>
            <a:picLocks noChangeAspect="1"/>
          </p:cNvPicPr>
          <p:nvPr/>
        </p:nvPicPr>
        <p:blipFill>
          <a:blip r:embed="rId2"/>
          <a:stretch>
            <a:fillRect/>
          </a:stretch>
        </p:blipFill>
        <p:spPr>
          <a:xfrm>
            <a:off x="6087979" y="6293407"/>
            <a:ext cx="13110635" cy="5569729"/>
          </a:xfrm>
          <a:prstGeom prst="rect">
            <a:avLst/>
          </a:prstGeom>
        </p:spPr>
      </p:pic>
      <p:pic>
        <p:nvPicPr>
          <p:cNvPr id="5" name="Imagen 4"/>
          <p:cNvPicPr>
            <a:picLocks noChangeAspect="1"/>
          </p:cNvPicPr>
          <p:nvPr/>
        </p:nvPicPr>
        <p:blipFill>
          <a:blip r:embed="rId3"/>
          <a:stretch>
            <a:fillRect/>
          </a:stretch>
        </p:blipFill>
        <p:spPr>
          <a:xfrm>
            <a:off x="2165684" y="2208729"/>
            <a:ext cx="19914423" cy="4053368"/>
          </a:xfrm>
          <a:prstGeom prst="rect">
            <a:avLst/>
          </a:prstGeom>
        </p:spPr>
      </p:pic>
    </p:spTree>
    <p:extLst>
      <p:ext uri="{BB962C8B-B14F-4D97-AF65-F5344CB8AC3E}">
        <p14:creationId xmlns:p14="http://schemas.microsoft.com/office/powerpoint/2010/main" val="53146125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Text"/>
          <p:cNvSpPr txBox="1">
            <a:spLocks noGrp="1"/>
          </p:cNvSpPr>
          <p:nvPr>
            <p:ph type="body" idx="13"/>
          </p:nvPr>
        </p:nvSpPr>
        <p:spPr>
          <a:prstGeom prst="rect">
            <a:avLst/>
          </a:prstGeom>
        </p:spPr>
        <p:txBody>
          <a:bodyPr/>
          <a:lstStyle/>
          <a:p>
            <a:r>
              <a:rPr lang="es-MX" dirty="0"/>
              <a:t>Resultados prueba piloto 2018</a:t>
            </a:r>
          </a:p>
        </p:txBody>
      </p:sp>
      <p:sp>
        <p:nvSpPr>
          <p:cNvPr id="3" name="Título 18"/>
          <p:cNvSpPr txBox="1">
            <a:spLocks/>
          </p:cNvSpPr>
          <p:nvPr/>
        </p:nvSpPr>
        <p:spPr>
          <a:xfrm>
            <a:off x="1636294" y="637203"/>
            <a:ext cx="20549934" cy="18172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a:lstStyle>
          <a:p>
            <a:pPr algn="l"/>
            <a:r>
              <a:rPr lang="es-MX" sz="6000" dirty="0">
                <a:solidFill>
                  <a:schemeClr val="accent1">
                    <a:lumMod val="50000"/>
                  </a:schemeClr>
                </a:solidFill>
              </a:rPr>
              <a:t>Encuesta nacional de victimización y percepción sobre la seguridad pública </a:t>
            </a:r>
            <a:r>
              <a:rPr lang="es-MX" sz="5400" dirty="0">
                <a:solidFill>
                  <a:schemeClr val="accent1">
                    <a:lumMod val="50000"/>
                  </a:schemeClr>
                </a:solidFill>
              </a:rPr>
              <a:t>(ENVIPE)</a:t>
            </a:r>
            <a:endParaRPr lang="en-US" sz="4000" dirty="0">
              <a:solidFill>
                <a:schemeClr val="accent1">
                  <a:lumMod val="50000"/>
                </a:schemeClr>
              </a:solidFill>
            </a:endParaRPr>
          </a:p>
        </p:txBody>
      </p:sp>
      <p:pic>
        <p:nvPicPr>
          <p:cNvPr id="8" name="Imagen 7"/>
          <p:cNvPicPr>
            <a:picLocks noChangeAspect="1"/>
          </p:cNvPicPr>
          <p:nvPr/>
        </p:nvPicPr>
        <p:blipFill>
          <a:blip r:embed="rId2"/>
          <a:stretch>
            <a:fillRect/>
          </a:stretch>
        </p:blipFill>
        <p:spPr>
          <a:xfrm>
            <a:off x="6668989" y="6677746"/>
            <a:ext cx="10984967" cy="5282133"/>
          </a:xfrm>
          <a:prstGeom prst="rect">
            <a:avLst/>
          </a:prstGeom>
        </p:spPr>
      </p:pic>
      <p:pic>
        <p:nvPicPr>
          <p:cNvPr id="10" name="Imagen 9"/>
          <p:cNvPicPr>
            <a:picLocks noChangeAspect="1"/>
          </p:cNvPicPr>
          <p:nvPr/>
        </p:nvPicPr>
        <p:blipFill>
          <a:blip r:embed="rId3"/>
          <a:stretch>
            <a:fillRect/>
          </a:stretch>
        </p:blipFill>
        <p:spPr>
          <a:xfrm>
            <a:off x="1878658" y="2671011"/>
            <a:ext cx="20307571" cy="4006735"/>
          </a:xfrm>
          <a:prstGeom prst="rect">
            <a:avLst/>
          </a:prstGeom>
        </p:spPr>
      </p:pic>
    </p:spTree>
    <p:extLst>
      <p:ext uri="{BB962C8B-B14F-4D97-AF65-F5344CB8AC3E}">
        <p14:creationId xmlns:p14="http://schemas.microsoft.com/office/powerpoint/2010/main" val="39350130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Text"/>
          <p:cNvSpPr txBox="1">
            <a:spLocks noGrp="1"/>
          </p:cNvSpPr>
          <p:nvPr>
            <p:ph type="body" idx="13"/>
          </p:nvPr>
        </p:nvSpPr>
        <p:spPr>
          <a:prstGeom prst="rect">
            <a:avLst/>
          </a:prstGeom>
        </p:spPr>
        <p:txBody>
          <a:bodyPr/>
          <a:lstStyle/>
          <a:p>
            <a:r>
              <a:rPr lang="es-MX" dirty="0"/>
              <a:t>Resultados prueba piloto 2018</a:t>
            </a:r>
          </a:p>
        </p:txBody>
      </p:sp>
      <p:sp>
        <p:nvSpPr>
          <p:cNvPr id="3" name="Título 18"/>
          <p:cNvSpPr txBox="1">
            <a:spLocks/>
          </p:cNvSpPr>
          <p:nvPr/>
        </p:nvSpPr>
        <p:spPr>
          <a:xfrm>
            <a:off x="1636294" y="637203"/>
            <a:ext cx="20549934" cy="18172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a:lstStyle>
          <a:p>
            <a:pPr algn="l"/>
            <a:r>
              <a:rPr lang="es-MX" sz="6000" dirty="0">
                <a:solidFill>
                  <a:schemeClr val="accent1">
                    <a:lumMod val="50000"/>
                  </a:schemeClr>
                </a:solidFill>
              </a:rPr>
              <a:t>Encuestas m</a:t>
            </a:r>
            <a:r>
              <a:rPr lang="es-MX" sz="6000" dirty="0" smtClean="0">
                <a:solidFill>
                  <a:schemeClr val="accent1">
                    <a:lumMod val="50000"/>
                  </a:schemeClr>
                </a:solidFill>
              </a:rPr>
              <a:t>anufactureras</a:t>
            </a:r>
            <a:endParaRPr lang="en-US" sz="4000" dirty="0">
              <a:solidFill>
                <a:schemeClr val="accent1">
                  <a:lumMod val="50000"/>
                </a:schemeClr>
              </a:solidFill>
            </a:endParaRPr>
          </a:p>
        </p:txBody>
      </p:sp>
      <p:pic>
        <p:nvPicPr>
          <p:cNvPr id="4" name="Imagen 3"/>
          <p:cNvPicPr>
            <a:picLocks noChangeAspect="1"/>
          </p:cNvPicPr>
          <p:nvPr/>
        </p:nvPicPr>
        <p:blipFill>
          <a:blip r:embed="rId2"/>
          <a:stretch>
            <a:fillRect/>
          </a:stretch>
        </p:blipFill>
        <p:spPr>
          <a:xfrm>
            <a:off x="2334126" y="2129243"/>
            <a:ext cx="20020548" cy="4211811"/>
          </a:xfrm>
          <a:prstGeom prst="rect">
            <a:avLst/>
          </a:prstGeom>
        </p:spPr>
      </p:pic>
      <p:pic>
        <p:nvPicPr>
          <p:cNvPr id="6" name="Imagen 5"/>
          <p:cNvPicPr>
            <a:picLocks noChangeAspect="1"/>
          </p:cNvPicPr>
          <p:nvPr/>
        </p:nvPicPr>
        <p:blipFill>
          <a:blip r:embed="rId3"/>
          <a:stretch>
            <a:fillRect/>
          </a:stretch>
        </p:blipFill>
        <p:spPr>
          <a:xfrm>
            <a:off x="6404817" y="6341054"/>
            <a:ext cx="12468455" cy="5473956"/>
          </a:xfrm>
          <a:prstGeom prst="rect">
            <a:avLst/>
          </a:prstGeom>
        </p:spPr>
      </p:pic>
    </p:spTree>
    <p:extLst>
      <p:ext uri="{BB962C8B-B14F-4D97-AF65-F5344CB8AC3E}">
        <p14:creationId xmlns:p14="http://schemas.microsoft.com/office/powerpoint/2010/main" val="195359275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Text"/>
          <p:cNvSpPr txBox="1">
            <a:spLocks noGrp="1"/>
          </p:cNvSpPr>
          <p:nvPr>
            <p:ph type="body" idx="13"/>
          </p:nvPr>
        </p:nvSpPr>
        <p:spPr>
          <a:prstGeom prst="rect">
            <a:avLst/>
          </a:prstGeom>
        </p:spPr>
        <p:txBody>
          <a:bodyPr/>
          <a:lstStyle/>
          <a:p>
            <a:r>
              <a:rPr lang="es-MX" dirty="0"/>
              <a:t>Resultados prueba piloto 2018</a:t>
            </a:r>
          </a:p>
        </p:txBody>
      </p:sp>
      <p:sp>
        <p:nvSpPr>
          <p:cNvPr id="3" name="Título 18"/>
          <p:cNvSpPr txBox="1">
            <a:spLocks/>
          </p:cNvSpPr>
          <p:nvPr/>
        </p:nvSpPr>
        <p:spPr>
          <a:xfrm>
            <a:off x="1636294" y="637203"/>
            <a:ext cx="20549934" cy="18172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a:lstStyle>
          <a:p>
            <a:pPr algn="l"/>
            <a:r>
              <a:rPr lang="es-MX" sz="6000" dirty="0">
                <a:solidFill>
                  <a:schemeClr val="accent1">
                    <a:lumMod val="50000"/>
                  </a:schemeClr>
                </a:solidFill>
              </a:rPr>
              <a:t>Carta de uso de suelo y vegetación</a:t>
            </a:r>
            <a:endParaRPr lang="en-US" sz="4000" dirty="0">
              <a:solidFill>
                <a:schemeClr val="accent1">
                  <a:lumMod val="50000"/>
                </a:schemeClr>
              </a:solidFill>
            </a:endParaRPr>
          </a:p>
        </p:txBody>
      </p:sp>
      <p:pic>
        <p:nvPicPr>
          <p:cNvPr id="6" name="Imagen 5"/>
          <p:cNvPicPr>
            <a:picLocks noChangeAspect="1"/>
          </p:cNvPicPr>
          <p:nvPr/>
        </p:nvPicPr>
        <p:blipFill>
          <a:blip r:embed="rId2"/>
          <a:stretch>
            <a:fillRect/>
          </a:stretch>
        </p:blipFill>
        <p:spPr>
          <a:xfrm>
            <a:off x="6739067" y="6279271"/>
            <a:ext cx="10514217" cy="5699760"/>
          </a:xfrm>
          <a:prstGeom prst="rect">
            <a:avLst/>
          </a:prstGeom>
        </p:spPr>
      </p:pic>
      <p:pic>
        <p:nvPicPr>
          <p:cNvPr id="7" name="Imagen 6"/>
          <p:cNvPicPr>
            <a:picLocks noChangeAspect="1"/>
          </p:cNvPicPr>
          <p:nvPr/>
        </p:nvPicPr>
        <p:blipFill>
          <a:blip r:embed="rId3"/>
          <a:stretch>
            <a:fillRect/>
          </a:stretch>
        </p:blipFill>
        <p:spPr>
          <a:xfrm>
            <a:off x="1804738" y="2264042"/>
            <a:ext cx="20044610" cy="3971450"/>
          </a:xfrm>
          <a:prstGeom prst="rect">
            <a:avLst/>
          </a:prstGeom>
        </p:spPr>
      </p:pic>
    </p:spTree>
    <p:extLst>
      <p:ext uri="{BB962C8B-B14F-4D97-AF65-F5344CB8AC3E}">
        <p14:creationId xmlns:p14="http://schemas.microsoft.com/office/powerpoint/2010/main" val="357274959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Text"/>
          <p:cNvSpPr txBox="1">
            <a:spLocks noGrp="1"/>
          </p:cNvSpPr>
          <p:nvPr>
            <p:ph type="body" idx="13"/>
          </p:nvPr>
        </p:nvSpPr>
        <p:spPr>
          <a:prstGeom prst="rect">
            <a:avLst/>
          </a:prstGeom>
        </p:spPr>
        <p:txBody>
          <a:bodyPr/>
          <a:lstStyle/>
          <a:p>
            <a:r>
              <a:rPr lang="es-MX" dirty="0" smtClean="0"/>
              <a:t>Modelo de Costos por Procesos</a:t>
            </a:r>
            <a:endParaRPr dirty="0"/>
          </a:p>
        </p:txBody>
      </p:sp>
      <p:sp>
        <p:nvSpPr>
          <p:cNvPr id="3" name="Título 18"/>
          <p:cNvSpPr txBox="1">
            <a:spLocks/>
          </p:cNvSpPr>
          <p:nvPr/>
        </p:nvSpPr>
        <p:spPr>
          <a:xfrm>
            <a:off x="1636294" y="998149"/>
            <a:ext cx="16050127" cy="1430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1pPr>
            <a:lvl2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2pPr>
            <a:lvl3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3pPr>
            <a:lvl4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4pPr>
            <a:lvl5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5pPr>
            <a:lvl6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6pPr>
            <a:lvl7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7pPr>
            <a:lvl8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8pPr>
            <a:lvl9pPr marL="0" marR="0" indent="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Helvetica Neue Medium"/>
                <a:ea typeface="Helvetica Neue Medium"/>
                <a:cs typeface="Helvetica Neue Medium"/>
                <a:sym typeface="Helvetica Neue Medium"/>
              </a:defRPr>
            </a:lvl9pPr>
          </a:lstStyle>
          <a:p>
            <a:pPr algn="l"/>
            <a:r>
              <a:rPr lang="es-MX" sz="7200" dirty="0" smtClean="0">
                <a:solidFill>
                  <a:schemeClr val="accent1">
                    <a:lumMod val="50000"/>
                  </a:schemeClr>
                </a:solidFill>
              </a:rPr>
              <a:t>Sistematización del MCP</a:t>
            </a:r>
            <a:endParaRPr lang="en-US" sz="6600" dirty="0">
              <a:solidFill>
                <a:schemeClr val="accent1">
                  <a:lumMod val="50000"/>
                </a:schemeClr>
              </a:solidFill>
            </a:endParaRPr>
          </a:p>
        </p:txBody>
      </p:sp>
      <p:sp>
        <p:nvSpPr>
          <p:cNvPr id="4" name="Rectángulo 3"/>
          <p:cNvSpPr/>
          <p:nvPr/>
        </p:nvSpPr>
        <p:spPr>
          <a:xfrm>
            <a:off x="1636294" y="2681221"/>
            <a:ext cx="20766506" cy="584775"/>
          </a:xfrm>
          <a:prstGeom prst="rect">
            <a:avLst/>
          </a:prstGeom>
        </p:spPr>
        <p:txBody>
          <a:bodyPr wrap="square">
            <a:spAutoFit/>
          </a:bodyPr>
          <a:lstStyle/>
          <a:p>
            <a:pPr algn="just"/>
            <a:endParaRPr lang="es-MX"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ángulo 4"/>
          <p:cNvSpPr/>
          <p:nvPr/>
        </p:nvSpPr>
        <p:spPr>
          <a:xfrm>
            <a:off x="1636293" y="2551660"/>
            <a:ext cx="20838695" cy="8976303"/>
          </a:xfrm>
          <a:prstGeom prst="rect">
            <a:avLst/>
          </a:prstGeom>
        </p:spPr>
        <p:txBody>
          <a:bodyPr wrap="square">
            <a:spAutoFit/>
          </a:bodyPr>
          <a:lstStyle/>
          <a:p>
            <a:pPr algn="just">
              <a:lnSpc>
                <a:spcPct val="115000"/>
              </a:lnSpc>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La Dirección General de Administración está trabajando en la sistematización del modelo de costos por procesos, que se incorporará al Sistema de Administración Presupuestal y Financiera (SAPFIN). </a:t>
            </a:r>
          </a:p>
          <a:p>
            <a:pPr algn="just">
              <a:lnSpc>
                <a:spcPct val="115000"/>
              </a:lnSpc>
            </a:pPr>
            <a:endParaRPr lang="es-MX" sz="34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El sistema incluirá las siguientes opciones: </a:t>
            </a:r>
          </a:p>
          <a:p>
            <a:pPr algn="just">
              <a:lnSpc>
                <a:spcPct val="115000"/>
              </a:lnSpc>
            </a:pPr>
            <a:endParaRPr lang="es-MX" sz="2000" dirty="0">
              <a:latin typeface="Calibri" panose="020F0502020204030204" pitchFamily="34" charset="0"/>
              <a:ea typeface="Times New Roman" panose="02020603050405020304" pitchFamily="18" charset="0"/>
              <a:cs typeface="Times New Roman" panose="02020603050405020304" pitchFamily="18" charset="0"/>
            </a:endParaRPr>
          </a:p>
          <a:p>
            <a:pPr marL="514350" indent="-514350" algn="just">
              <a:lnSpc>
                <a:spcPct val="115000"/>
              </a:lnSpc>
              <a:buFont typeface="+mj-lt"/>
              <a:buAutoNum type="arabicPeriod"/>
            </a:pPr>
            <a:r>
              <a:rPr lang="es-MX" sz="3400" dirty="0">
                <a:latin typeface="Calibri" panose="020F0502020204030204" pitchFamily="34" charset="0"/>
                <a:ea typeface="Times New Roman" panose="02020603050405020304" pitchFamily="18" charset="0"/>
                <a:cs typeface="Times New Roman" panose="02020603050405020304" pitchFamily="18" charset="0"/>
              </a:rPr>
              <a:t>Registro de los Programas de Información Estadística y Geográfica,</a:t>
            </a:r>
          </a:p>
          <a:p>
            <a:pPr marL="514350" indent="-514350" algn="just">
              <a:lnSpc>
                <a:spcPct val="115000"/>
              </a:lnSpc>
              <a:buFont typeface="+mj-lt"/>
              <a:buAutoNum type="arabicPeriod"/>
            </a:pPr>
            <a:r>
              <a:rPr lang="es-MX" sz="3400" dirty="0">
                <a:latin typeface="Calibri" panose="020F0502020204030204" pitchFamily="34" charset="0"/>
                <a:ea typeface="Times New Roman" panose="02020603050405020304" pitchFamily="18" charset="0"/>
                <a:cs typeface="Times New Roman" panose="02020603050405020304" pitchFamily="18" charset="0"/>
              </a:rPr>
              <a:t>Costos por Programa de Información,</a:t>
            </a:r>
          </a:p>
          <a:p>
            <a:pPr marL="514350" indent="-514350" algn="just">
              <a:lnSpc>
                <a:spcPct val="115000"/>
              </a:lnSpc>
              <a:buFont typeface="+mj-lt"/>
              <a:buAutoNum type="arabicPeriod"/>
            </a:pPr>
            <a:r>
              <a:rPr lang="es-MX" sz="3400" dirty="0">
                <a:latin typeface="Calibri" panose="020F0502020204030204" pitchFamily="34" charset="0"/>
                <a:ea typeface="Times New Roman" panose="02020603050405020304" pitchFamily="18" charset="0"/>
                <a:cs typeface="Times New Roman" panose="02020603050405020304" pitchFamily="18" charset="0"/>
              </a:rPr>
              <a:t>Monitoreo del Modelo de Costos por Proceso</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n-US" sz="20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A partir del registro de cada Programa de Información se podrá generar: </a:t>
            </a:r>
          </a:p>
          <a:p>
            <a:pPr algn="just">
              <a:lnSpc>
                <a:spcPct val="115000"/>
              </a:lnSpc>
            </a:pPr>
            <a:endParaRPr lang="es-MX" sz="2000" dirty="0" smtClean="0">
              <a:latin typeface="Calibri" panose="020F0502020204030204" pitchFamily="34" charset="0"/>
              <a:ea typeface="Times New Roman" panose="02020603050405020304" pitchFamily="18" charset="0"/>
              <a:cs typeface="Times New Roman" panose="02020603050405020304" pitchFamily="18" charset="0"/>
            </a:endParaRPr>
          </a:p>
          <a:p>
            <a:pPr marL="457200" indent="-457200" algn="just">
              <a:lnSpc>
                <a:spcPct val="115000"/>
              </a:lnSpc>
              <a:buFont typeface="Wingdings" panose="05000000000000000000" pitchFamily="2" charset="2"/>
              <a:buChar char="§"/>
            </a:pPr>
            <a:r>
              <a:rPr lang="es-MX" sz="3400" dirty="0">
                <a:latin typeface="Calibri" panose="020F0502020204030204" pitchFamily="34" charset="0"/>
                <a:ea typeface="Times New Roman" panose="02020603050405020304" pitchFamily="18" charset="0"/>
                <a:cs typeface="Times New Roman" panose="02020603050405020304" pitchFamily="18" charset="0"/>
              </a:rPr>
              <a:t>L</a:t>
            </a:r>
            <a:r>
              <a:rPr lang="es-MX" sz="3400" dirty="0" smtClean="0">
                <a:latin typeface="Calibri" panose="020F0502020204030204" pitchFamily="34" charset="0"/>
                <a:ea typeface="Times New Roman" panose="02020603050405020304" pitchFamily="18" charset="0"/>
                <a:cs typeface="Times New Roman" panose="02020603050405020304" pitchFamily="18" charset="0"/>
              </a:rPr>
              <a:t>a ficha técnica correspondiente,</a:t>
            </a:r>
          </a:p>
          <a:p>
            <a:pPr marL="457200" indent="-457200" algn="just">
              <a:lnSpc>
                <a:spcPct val="115000"/>
              </a:lnSpc>
              <a:buFont typeface="Wingdings" panose="05000000000000000000" pitchFamily="2" charset="2"/>
              <a:buChar char="§"/>
            </a:pPr>
            <a:r>
              <a:rPr lang="es-MX" sz="3400" dirty="0" smtClean="0">
                <a:latin typeface="Calibri" panose="020F0502020204030204" pitchFamily="34" charset="0"/>
                <a:ea typeface="Times New Roman" panose="02020603050405020304" pitchFamily="18" charset="0"/>
                <a:cs typeface="Times New Roman" panose="02020603050405020304" pitchFamily="18" charset="0"/>
              </a:rPr>
              <a:t>Costo del Programa por fase del MPEG.</a:t>
            </a:r>
            <a:endParaRPr lang="en-US" sz="3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a:latin typeface="Calibri" panose="020F0502020204030204" pitchFamily="34" charset="0"/>
                <a:ea typeface="Times New Roman" panose="02020603050405020304" pitchFamily="18" charset="0"/>
                <a:cs typeface="Times New Roman" panose="02020603050405020304" pitchFamily="18" charset="0"/>
              </a:rPr>
              <a:t> </a:t>
            </a:r>
            <a:endParaRPr lang="es-MX" sz="34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Se plantea iniciar el registro de la información de los </a:t>
            </a:r>
            <a:r>
              <a:rPr lang="es-MX" sz="3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Programas </a:t>
            </a:r>
            <a:r>
              <a:rPr lang="es-MX" sz="3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en el SAPFIN, durante la primer semana de enero de 2020.</a:t>
            </a:r>
            <a:endParaRPr lang="en-US" sz="3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608339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ítulo texto">
  <a:themeElements>
    <a:clrScheme name="Título texto">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Título texto">
      <a:majorFont>
        <a:latin typeface="Helvetica Neue"/>
        <a:ea typeface="Helvetica Neue"/>
        <a:cs typeface="Helvetica Neue"/>
      </a:majorFont>
      <a:minorFont>
        <a:latin typeface="Helvetica"/>
        <a:ea typeface="Helvetica"/>
        <a:cs typeface="Helvetica"/>
      </a:minorFont>
    </a:fontScheme>
    <a:fmtScheme name="Título tex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lantilla_manualGris_20180201_1116" id="{58FCC413-1250-A944-9158-EC55651E9DFC}" vid="{81C46055-D86D-3846-969E-B7A77FC263BE}"/>
    </a:ext>
  </a:extLst>
</a:theme>
</file>

<file path=ppt/theme/theme2.xml><?xml version="1.0" encoding="utf-8"?>
<a:theme xmlns:a="http://schemas.openxmlformats.org/drawingml/2006/main" name="Título texto">
  <a:themeElements>
    <a:clrScheme name="Título texto">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Título texto">
      <a:majorFont>
        <a:latin typeface="Helvetica Neue"/>
        <a:ea typeface="Helvetica Neue"/>
        <a:cs typeface="Helvetica Neue"/>
      </a:majorFont>
      <a:minorFont>
        <a:latin typeface="Helvetica"/>
        <a:ea typeface="Helvetica"/>
        <a:cs typeface="Helvetica"/>
      </a:minorFont>
    </a:fontScheme>
    <a:fmtScheme name="Título tex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CD6D101B991474E93D6C5C48804BC99" ma:contentTypeVersion="0" ma:contentTypeDescription="Crear nuevo documento." ma:contentTypeScope="" ma:versionID="6a91a376ce0852ca1f90f2c352c28c92">
  <xsd:schema xmlns:xsd="http://www.w3.org/2001/XMLSchema" xmlns:xs="http://www.w3.org/2001/XMLSchema" xmlns:p="http://schemas.microsoft.com/office/2006/metadata/properties" targetNamespace="http://schemas.microsoft.com/office/2006/metadata/properties" ma:root="true" ma:fieldsID="ebba8a198e9bb40c3eeca6d0bd41257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35BF8E-1060-46AA-B038-9B669B600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026CEF3-6964-45C1-95A6-54BBEA0E9D7D}">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E355BC4-B6AE-48FF-94A8-C5A4BFBCC5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Plantilla_manualGris_20180201_1116</Template>
  <TotalTime>320</TotalTime>
  <Words>327</Words>
  <Application>Microsoft Office PowerPoint</Application>
  <PresentationFormat>Personalizado</PresentationFormat>
  <Paragraphs>49</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Helvetica Neue</vt:lpstr>
      <vt:lpstr>Helvetica Neue Medium</vt:lpstr>
      <vt:lpstr>Times New Roman</vt:lpstr>
      <vt:lpstr>Wingdings</vt:lpstr>
      <vt:lpstr>Título texto</vt:lpstr>
      <vt:lpstr>Modelo de Costos  por Proceso</vt:lpstr>
      <vt:lpstr>Comité de Aseguramiento de la Calidad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INEGI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de la presentación</dc:title>
  <dc:creator>COVARRUBIAS ORDIALES JOSE PABLO;antonio.cortes@inegi.org.mx</dc:creator>
  <cp:lastModifiedBy>TORROJA MATEU NURIA</cp:lastModifiedBy>
  <cp:revision>43</cp:revision>
  <cp:lastPrinted>2019-09-05T18:05:53Z</cp:lastPrinted>
  <dcterms:created xsi:type="dcterms:W3CDTF">2019-02-01T18:50:41Z</dcterms:created>
  <dcterms:modified xsi:type="dcterms:W3CDTF">2019-09-19T21:47:15Z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0x0101002CD6D101B991474E93D6C5C48804BC99</vt:lpwstr>
  </property>
</Properties>
</file>